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7"/>
  </p:notesMasterIdLst>
  <p:sldIdLst>
    <p:sldId id="258" r:id="rId2"/>
    <p:sldId id="259" r:id="rId3"/>
    <p:sldId id="260" r:id="rId4"/>
    <p:sldId id="261" r:id="rId5"/>
    <p:sldId id="310" r:id="rId6"/>
    <p:sldId id="305" r:id="rId7"/>
    <p:sldId id="262" r:id="rId8"/>
    <p:sldId id="307" r:id="rId9"/>
    <p:sldId id="302" r:id="rId10"/>
    <p:sldId id="303" r:id="rId11"/>
    <p:sldId id="306" r:id="rId12"/>
    <p:sldId id="308" r:id="rId13"/>
    <p:sldId id="309" r:id="rId14"/>
    <p:sldId id="300" r:id="rId15"/>
    <p:sldId id="301"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entury Gothic" panose="020B0502020202020204" pitchFamily="34" charset="0"/>
      <p:regular r:id="rId22"/>
      <p:bold r:id="rId23"/>
      <p:italic r:id="rId24"/>
      <p:boldItalic r:id="rId25"/>
    </p:embeddedFont>
    <p:embeddedFont>
      <p:font typeface="Lato" panose="020F0502020204030203" pitchFamily="34" charset="-94"/>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78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407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421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288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2" name="Google Shape;2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0" name="Google Shape;2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25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6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11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573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42"/>
        <p:cNvGrpSpPr/>
        <p:nvPr/>
      </p:nvGrpSpPr>
      <p:grpSpPr>
        <a:xfrm>
          <a:off x="0" y="0"/>
          <a:ext cx="0" cy="0"/>
          <a:chOff x="0" y="0"/>
          <a:chExt cx="0" cy="0"/>
        </a:xfrm>
      </p:grpSpPr>
      <p:sp>
        <p:nvSpPr>
          <p:cNvPr id="43" name="Google Shape;43;p48"/>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panose="020B0502020202020204"/>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8"/>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8"/>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Resim Yazısı">
  <p:cSld name="Başlık ve Resim Yazısı">
    <p:spTree>
      <p:nvGrpSpPr>
        <p:cNvPr id="1" name="Shape 108"/>
        <p:cNvGrpSpPr/>
        <p:nvPr/>
      </p:nvGrpSpPr>
      <p:grpSpPr>
        <a:xfrm>
          <a:off x="0" y="0"/>
          <a:ext cx="0" cy="0"/>
          <a:chOff x="0" y="0"/>
          <a:chExt cx="0" cy="0"/>
        </a:xfrm>
      </p:grpSpPr>
      <p:sp>
        <p:nvSpPr>
          <p:cNvPr id="109" name="Google Shape;109;p57"/>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7"/>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5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im Yazılı Alıntı">
  <p:cSld name="Resim Yazılı Alıntı">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8"/>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panose="020B0502020202020204"/>
              <a:buNone/>
              <a:defRPr sz="1600">
                <a:solidFill>
                  <a:srgbClr val="7F7F7F"/>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18" name="Google Shape;118;p58"/>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5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5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23" name="Google Shape;123;p58"/>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24" name="Google Shape;124;p58"/>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sim Kartı">
  <p:cSld name="İsim Kartı">
    <p:spTree>
      <p:nvGrpSpPr>
        <p:cNvPr id="1" name="Shape 125"/>
        <p:cNvGrpSpPr/>
        <p:nvPr/>
      </p:nvGrpSpPr>
      <p:grpSpPr>
        <a:xfrm>
          <a:off x="0" y="0"/>
          <a:ext cx="0" cy="0"/>
          <a:chOff x="0" y="0"/>
          <a:chExt cx="0" cy="0"/>
        </a:xfrm>
      </p:grpSpPr>
      <p:sp>
        <p:nvSpPr>
          <p:cNvPr id="126" name="Google Shape;126;p59"/>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9"/>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28" name="Google Shape;128;p5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ıntı İsim Kartı">
  <p:cSld name="Alıntı İsim Kartı">
    <p:spTree>
      <p:nvGrpSpPr>
        <p:cNvPr id="1" name="Shape 132"/>
        <p:cNvGrpSpPr/>
        <p:nvPr/>
      </p:nvGrpSpPr>
      <p:grpSpPr>
        <a:xfrm>
          <a:off x="0" y="0"/>
          <a:ext cx="0" cy="0"/>
          <a:chOff x="0" y="0"/>
          <a:chExt cx="0" cy="0"/>
        </a:xfrm>
      </p:grpSpPr>
      <p:sp>
        <p:nvSpPr>
          <p:cNvPr id="133" name="Google Shape;133;p60"/>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35" name="Google Shape;135;p60"/>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36" name="Google Shape;136;p6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6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40" name="Google Shape;140;p60"/>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41" name="Google Shape;141;p60"/>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oğru veya Yanlış">
  <p:cSld name="Doğru veya Yanlış">
    <p:spTree>
      <p:nvGrpSpPr>
        <p:cNvPr id="1" name="Shape 142"/>
        <p:cNvGrpSpPr/>
        <p:nvPr/>
      </p:nvGrpSpPr>
      <p:grpSpPr>
        <a:xfrm>
          <a:off x="0" y="0"/>
          <a:ext cx="0" cy="0"/>
          <a:chOff x="0" y="0"/>
          <a:chExt cx="0" cy="0"/>
        </a:xfrm>
      </p:grpSpPr>
      <p:sp>
        <p:nvSpPr>
          <p:cNvPr id="143" name="Google Shape;143;p61"/>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1"/>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45" name="Google Shape;145;p61"/>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46" name="Google Shape;146;p6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61"/>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1"/>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50"/>
        <p:cNvGrpSpPr/>
        <p:nvPr/>
      </p:nvGrpSpPr>
      <p:grpSpPr>
        <a:xfrm>
          <a:off x="0" y="0"/>
          <a:ext cx="0" cy="0"/>
          <a:chOff x="0" y="0"/>
          <a:chExt cx="0" cy="0"/>
        </a:xfrm>
      </p:grpSpPr>
      <p:sp>
        <p:nvSpPr>
          <p:cNvPr id="151" name="Google Shape;151;p6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2"/>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53" name="Google Shape;153;p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57"/>
        <p:cNvGrpSpPr/>
        <p:nvPr/>
      </p:nvGrpSpPr>
      <p:grpSpPr>
        <a:xfrm>
          <a:off x="0" y="0"/>
          <a:ext cx="0" cy="0"/>
          <a:chOff x="0" y="0"/>
          <a:chExt cx="0" cy="0"/>
        </a:xfrm>
      </p:grpSpPr>
      <p:sp>
        <p:nvSpPr>
          <p:cNvPr id="158" name="Google Shape;158;p63"/>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3"/>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60" name="Google Shape;160;p6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6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6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52" name="Google Shape;52;p4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56"/>
        <p:cNvGrpSpPr/>
        <p:nvPr/>
      </p:nvGrpSpPr>
      <p:grpSpPr>
        <a:xfrm>
          <a:off x="0" y="0"/>
          <a:ext cx="0" cy="0"/>
          <a:chOff x="0" y="0"/>
          <a:chExt cx="0" cy="0"/>
        </a:xfrm>
      </p:grpSpPr>
      <p:sp>
        <p:nvSpPr>
          <p:cNvPr id="57" name="Google Shape;57;p50"/>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panose="020B0502020202020204"/>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0"/>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5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63"/>
        <p:cNvGrpSpPr/>
        <p:nvPr/>
      </p:nvGrpSpPr>
      <p:grpSpPr>
        <a:xfrm>
          <a:off x="0" y="0"/>
          <a:ext cx="0" cy="0"/>
          <a:chOff x="0" y="0"/>
          <a:chExt cx="0" cy="0"/>
        </a:xfrm>
      </p:grpSpPr>
      <p:sp>
        <p:nvSpPr>
          <p:cNvPr id="64" name="Google Shape;64;p5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1"/>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66" name="Google Shape;66;p51"/>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67" name="Google Shape;67;p5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2"/>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52"/>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75" name="Google Shape;75;p52"/>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52"/>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77" name="Google Shape;77;p5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81"/>
        <p:cNvGrpSpPr/>
        <p:nvPr/>
      </p:nvGrpSpPr>
      <p:grpSpPr>
        <a:xfrm>
          <a:off x="0" y="0"/>
          <a:ext cx="0" cy="0"/>
          <a:chOff x="0" y="0"/>
          <a:chExt cx="0" cy="0"/>
        </a:xfrm>
      </p:grpSpPr>
      <p:sp>
        <p:nvSpPr>
          <p:cNvPr id="82" name="Google Shape;82;p5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87"/>
        <p:cNvGrpSpPr/>
        <p:nvPr/>
      </p:nvGrpSpPr>
      <p:grpSpPr>
        <a:xfrm>
          <a:off x="0" y="0"/>
          <a:ext cx="0" cy="0"/>
          <a:chOff x="0" y="0"/>
          <a:chExt cx="0" cy="0"/>
        </a:xfrm>
      </p:grpSpPr>
      <p:sp>
        <p:nvSpPr>
          <p:cNvPr id="88" name="Google Shape;88;p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92"/>
        <p:cNvGrpSpPr/>
        <p:nvPr/>
      </p:nvGrpSpPr>
      <p:grpSpPr>
        <a:xfrm>
          <a:off x="0" y="0"/>
          <a:ext cx="0" cy="0"/>
          <a:chOff x="0" y="0"/>
          <a:chExt cx="0" cy="0"/>
        </a:xfrm>
      </p:grpSpPr>
      <p:sp>
        <p:nvSpPr>
          <p:cNvPr id="93" name="Google Shape;93;p55"/>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panose="020B0502020202020204"/>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5"/>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95" name="Google Shape;95;p55"/>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5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100"/>
        <p:cNvGrpSpPr/>
        <p:nvPr/>
      </p:nvGrpSpPr>
      <p:grpSpPr>
        <a:xfrm>
          <a:off x="0" y="0"/>
          <a:ext cx="0" cy="0"/>
          <a:chOff x="0" y="0"/>
          <a:chExt cx="0" cy="0"/>
        </a:xfrm>
      </p:grpSpPr>
      <p:sp>
        <p:nvSpPr>
          <p:cNvPr id="101" name="Google Shape;101;p56"/>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panose="020B0502020202020204"/>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56"/>
          <p:cNvSpPr>
            <a:spLocks noGrp="1"/>
          </p:cNvSpPr>
          <p:nvPr>
            <p:ph type="pic" idx="2"/>
          </p:nvPr>
        </p:nvSpPr>
        <p:spPr>
          <a:xfrm>
            <a:off x="2589212" y="634965"/>
            <a:ext cx="8915400" cy="3854970"/>
          </a:xfrm>
          <a:prstGeom prst="rect">
            <a:avLst/>
          </a:prstGeom>
          <a:noFill/>
          <a:ln>
            <a:noFill/>
          </a:ln>
        </p:spPr>
      </p:sp>
      <p:sp>
        <p:nvSpPr>
          <p:cNvPr id="103" name="Google Shape;103;p56"/>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5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9"/>
        <p:cNvGrpSpPr/>
        <p:nvPr/>
      </p:nvGrpSpPr>
      <p:grpSpPr>
        <a:xfrm>
          <a:off x="0" y="0"/>
          <a:ext cx="0" cy="0"/>
          <a:chOff x="0" y="0"/>
          <a:chExt cx="0" cy="0"/>
        </a:xfrm>
      </p:grpSpPr>
      <p:grpSp>
        <p:nvGrpSpPr>
          <p:cNvPr id="10" name="Google Shape;10;p47"/>
          <p:cNvGrpSpPr/>
          <p:nvPr/>
        </p:nvGrpSpPr>
        <p:grpSpPr>
          <a:xfrm>
            <a:off x="1" y="228600"/>
            <a:ext cx="2851516" cy="6638628"/>
            <a:chOff x="2487613" y="285750"/>
            <a:chExt cx="2428875" cy="5654676"/>
          </a:xfrm>
        </p:grpSpPr>
        <p:sp>
          <p:nvSpPr>
            <p:cNvPr id="11" name="Google Shape;11;p4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4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7"/>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7"/>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7"/>
          <p:cNvGrpSpPr/>
          <p:nvPr/>
        </p:nvGrpSpPr>
        <p:grpSpPr>
          <a:xfrm>
            <a:off x="27221" y="157"/>
            <a:ext cx="2356674" cy="6853096"/>
            <a:chOff x="6627813" y="195610"/>
            <a:chExt cx="1952625" cy="5678141"/>
          </a:xfrm>
        </p:grpSpPr>
        <p:sp>
          <p:nvSpPr>
            <p:cNvPr id="24" name="Google Shape;24;p47"/>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7"/>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7"/>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47"/>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spcBef>
                <a:spcPts val="1000"/>
              </a:spcBef>
              <a:spcAft>
                <a:spcPts val="0"/>
              </a:spcAft>
              <a:buClr>
                <a:schemeClr val="accent1"/>
              </a:buClr>
              <a:buSzPts val="1600"/>
              <a:buFont typeface="Noto Sans Symbols"/>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spcBef>
                <a:spcPts val="1000"/>
              </a:spcBef>
              <a:spcAft>
                <a:spcPts val="0"/>
              </a:spcAft>
              <a:buClr>
                <a:schemeClr val="accent1"/>
              </a:buClr>
              <a:buSzPts val="1400"/>
              <a:buFont typeface="Noto Sans Symbols"/>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39" name="Google Shape;39;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0" name="Google Shape;40;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1" name="Google Shape;41;p4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tr-TR"/>
              <a:t>‹#›</a:t>
            </a:fld>
            <a:endParaRPr lang="tr-T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
          <p:cNvSpPr/>
          <p:nvPr/>
        </p:nvSpPr>
        <p:spPr>
          <a:xfrm>
            <a:off x="5520082" y="4409575"/>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1" name="Google Shape;191;p3"/>
          <p:cNvSpPr txBox="1">
            <a:spLocks noGrp="1"/>
          </p:cNvSpPr>
          <p:nvPr>
            <p:ph type="ctrTitle"/>
          </p:nvPr>
        </p:nvSpPr>
        <p:spPr>
          <a:xfrm>
            <a:off x="2197014" y="2138144"/>
            <a:ext cx="7588059" cy="1771291"/>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000"/>
              <a:buFont typeface="Century Gothic" panose="020B0502020202020204"/>
              <a:buNone/>
            </a:pPr>
            <a:r>
              <a:rPr lang="tr-TR" sz="4000" b="1" i="0" u="none" strike="noStrike" dirty="0">
                <a:solidFill>
                  <a:srgbClr val="000000"/>
                </a:solidFill>
                <a:effectLst/>
                <a:latin typeface="Century Gothic" panose="020B0502020202020204" pitchFamily="34" charset="0"/>
              </a:rPr>
              <a:t>  C#da arayüz (interface) kullanımı</a:t>
            </a:r>
            <a:r>
              <a:rPr lang="tr-TR" sz="4000" b="1" dirty="0">
                <a:latin typeface="Century Gothic" panose="020B0502020202020204" pitchFamily="34" charset="0"/>
              </a:rPr>
              <a:t> </a:t>
            </a:r>
            <a:endParaRPr lang="tr-TR" sz="4000" b="1" dirty="0">
              <a:solidFill>
                <a:schemeClr val="dk1"/>
              </a:solidFill>
              <a:latin typeface="Century Gothic" panose="020B0502020202020204" pitchFamily="34" charset="0"/>
            </a:endParaRPr>
          </a:p>
        </p:txBody>
      </p:sp>
      <p:sp>
        <p:nvSpPr>
          <p:cNvPr id="192" name="Google Shape;192;p3"/>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a:t>
            </a:fld>
            <a:endParaRPr lang="tr-TR" dirty="0"/>
          </a:p>
        </p:txBody>
      </p:sp>
      <p:sp>
        <p:nvSpPr>
          <p:cNvPr id="193" name="Google Shape;193;p3"/>
          <p:cNvSpPr txBox="1"/>
          <p:nvPr/>
        </p:nvSpPr>
        <p:spPr>
          <a:xfrm>
            <a:off x="5903442" y="4709532"/>
            <a:ext cx="5499078" cy="2015869"/>
          </a:xfrm>
          <a:prstGeom prst="rect">
            <a:avLst/>
          </a:prstGeom>
          <a:noFill/>
          <a:ln>
            <a:noFill/>
          </a:ln>
        </p:spPr>
        <p:txBody>
          <a:bodyPr spcFirstLastPara="1" wrap="square" lIns="91425" tIns="45700" rIns="91425" bIns="45700" anchor="t" anchorCtr="0">
            <a:normAutofit/>
          </a:bodyPr>
          <a:lstStyle/>
          <a:p>
            <a:pPr marL="0" indent="0">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Sinan Türk 2011404057</a:t>
            </a:r>
            <a:endParaRP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01/06/2022</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Sürüm                         : v1</a:t>
            </a: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4" name="Google Shape;194;p3" descr="Kurumsal Kimlik | Burdur Mehmet Akif Ersoy Üniversitesi"/>
          <p:cNvPicPr preferRelativeResize="0"/>
          <p:nvPr/>
        </p:nvPicPr>
        <p:blipFill rotWithShape="1">
          <a:blip r:embed="rId3"/>
          <a:srcRect l="10292" t="8690" r="10665" b="11290"/>
          <a:stretch>
            <a:fillRect/>
          </a:stretch>
        </p:blipFill>
        <p:spPr>
          <a:xfrm>
            <a:off x="4951721" y="440737"/>
            <a:ext cx="1992144" cy="685387"/>
          </a:xfrm>
          <a:prstGeom prst="rect">
            <a:avLst/>
          </a:prstGeom>
          <a:noFill/>
          <a:ln>
            <a:noFill/>
          </a:ln>
        </p:spPr>
      </p:pic>
      <p:sp>
        <p:nvSpPr>
          <p:cNvPr id="195" name="Google Shape;195;p3"/>
          <p:cNvSpPr txBox="1"/>
          <p:nvPr/>
        </p:nvSpPr>
        <p:spPr>
          <a:xfrm>
            <a:off x="3771189" y="1268105"/>
            <a:ext cx="4439711" cy="1070222"/>
          </a:xfrm>
          <a:prstGeom prst="rect">
            <a:avLst/>
          </a:prstGeom>
          <a:noFill/>
          <a:ln>
            <a:noFill/>
          </a:ln>
        </p:spPr>
        <p:txBody>
          <a:bodyPr spcFirstLastPara="1" wrap="square" lIns="91425" tIns="45700" rIns="91425" bIns="45700" anchor="t" anchorCtr="0">
            <a:normAutofit/>
          </a:bodyPr>
          <a:lstStyle/>
          <a:p>
            <a:pPr marL="0" indent="0" algn="ctr">
              <a:buClr>
                <a:schemeClr val="accent1"/>
              </a:buClr>
              <a:buSzPts val="1800"/>
              <a:buFont typeface="Noto Sans Symbols"/>
              <a:buNone/>
            </a:pPr>
            <a:r>
              <a:rPr lang="tr-TR" sz="1800" b="1" cap="none" dirty="0">
                <a:solidFill>
                  <a:schemeClr val="accent3"/>
                </a:solidFill>
                <a:latin typeface="Century Gothic" panose="020B0502020202020204"/>
                <a:ea typeface="Century Gothic" panose="020B0502020202020204"/>
                <a:cs typeface="Century Gothic" panose="020B0502020202020204"/>
                <a:sym typeface="Century Gothic" panose="020B0502020202020204"/>
              </a:rPr>
              <a:t>Nesneye Yönelik Programlama</a:t>
            </a:r>
            <a:endParaRPr sz="1800" b="1" cap="none" dirty="0">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7" name="Google Shape;197;p3"/>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b="1" u="sng" dirty="0">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i="0" u="none" strike="noStrike" cap="none" dirty="0">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2" name="Picture 1"/>
          <p:cNvPicPr>
            <a:picLocks noChangeAspect="1"/>
          </p:cNvPicPr>
          <p:nvPr/>
        </p:nvPicPr>
        <p:blipFill>
          <a:blip r:embed="rId5"/>
          <a:srcRect l="10317" t="21650" r="10308" b="21650"/>
          <a:stretch>
            <a:fillRect/>
          </a:stretch>
        </p:blipFill>
        <p:spPr>
          <a:xfrm>
            <a:off x="839470" y="188595"/>
            <a:ext cx="1757045" cy="1255395"/>
          </a:xfrm>
          <a:prstGeom prst="rect">
            <a:avLst/>
          </a:prstGeom>
        </p:spPr>
      </p:pic>
      <p:pic>
        <p:nvPicPr>
          <p:cNvPr id="101" name="Picture 100"/>
          <p:cNvPicPr/>
          <p:nvPr/>
        </p:nvPicPr>
        <p:blipFill>
          <a:blip r:embed="rId6"/>
          <a:srcRect t="12652"/>
          <a:stretch>
            <a:fillRect/>
          </a:stretch>
        </p:blipFill>
        <p:spPr>
          <a:xfrm>
            <a:off x="8544560" y="106680"/>
            <a:ext cx="3563620" cy="2419985"/>
          </a:xfrm>
          <a:prstGeom prst="rect">
            <a:avLst/>
          </a:prstGeom>
          <a:noFill/>
          <a:ln w="9525">
            <a:noFill/>
          </a:ln>
        </p:spPr>
      </p:pic>
      <p:pic>
        <p:nvPicPr>
          <p:cNvPr id="100" name="Picture 99"/>
          <p:cNvPicPr/>
          <p:nvPr/>
        </p:nvPicPr>
        <p:blipFill>
          <a:blip r:embed="rId7"/>
          <a:stretch>
            <a:fillRect/>
          </a:stretch>
        </p:blipFill>
        <p:spPr>
          <a:xfrm>
            <a:off x="2295525" y="4509135"/>
            <a:ext cx="2240280" cy="191325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10</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algn="l" fontAlgn="base">
              <a:buFont typeface="Arial" panose="020B0604020202020204" pitchFamily="34" charset="0"/>
              <a:buChar char="•"/>
            </a:pPr>
            <a:r>
              <a:rPr lang="tr-TR" sz="2800" b="0" i="0" dirty="0">
                <a:effectLst/>
                <a:latin typeface="-apple-system"/>
              </a:rPr>
              <a:t>Sınıflar </a:t>
            </a:r>
            <a:r>
              <a:rPr lang="en-US" sz="2800" b="0" i="0" dirty="0">
                <a:effectLst/>
                <a:latin typeface="-apple-system"/>
              </a:rPr>
              <a:t>implement</a:t>
            </a:r>
            <a:r>
              <a:rPr lang="tr-TR" sz="2800" b="0" i="0" dirty="0">
                <a:effectLst/>
                <a:latin typeface="-apple-system"/>
              </a:rPr>
              <a:t> ettiği interface içerisindeki bulunan tüm özellikleri </a:t>
            </a:r>
            <a:r>
              <a:rPr lang="tr-TR" sz="2800" b="1" i="0" dirty="0">
                <a:effectLst/>
                <a:latin typeface="inherit"/>
              </a:rPr>
              <a:t>implement etmek zorundadır</a:t>
            </a:r>
            <a:r>
              <a:rPr lang="tr-TR" sz="2800" b="0" i="0" dirty="0">
                <a:effectLst/>
                <a:latin typeface="-apple-system"/>
              </a:rPr>
              <a:t>.</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3" name="Resim 2">
            <a:extLst>
              <a:ext uri="{FF2B5EF4-FFF2-40B4-BE49-F238E27FC236}">
                <a16:creationId xmlns:a16="http://schemas.microsoft.com/office/drawing/2014/main" id="{09888356-5C64-8A2A-B963-ACB374A60AF5}"/>
              </a:ext>
            </a:extLst>
          </p:cNvPr>
          <p:cNvPicPr>
            <a:picLocks noChangeAspect="1"/>
          </p:cNvPicPr>
          <p:nvPr/>
        </p:nvPicPr>
        <p:blipFill>
          <a:blip r:embed="rId3"/>
          <a:stretch>
            <a:fillRect/>
          </a:stretch>
        </p:blipFill>
        <p:spPr>
          <a:xfrm>
            <a:off x="4128879" y="3030949"/>
            <a:ext cx="3934242" cy="3584532"/>
          </a:xfrm>
          <a:prstGeom prst="rect">
            <a:avLst/>
          </a:prstGeom>
        </p:spPr>
      </p:pic>
    </p:spTree>
    <p:extLst>
      <p:ext uri="{BB962C8B-B14F-4D97-AF65-F5344CB8AC3E}">
        <p14:creationId xmlns:p14="http://schemas.microsoft.com/office/powerpoint/2010/main" val="71210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11</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algn="l" fontAlgn="base">
              <a:buFont typeface="Arial" panose="020B0604020202020204" pitchFamily="34" charset="0"/>
              <a:buChar char="•"/>
            </a:pPr>
            <a:r>
              <a:rPr lang="tr-TR" sz="2800" b="0" i="0" dirty="0">
                <a:effectLst/>
                <a:latin typeface="-apple-system"/>
              </a:rPr>
              <a:t>Bir interface (arayüz) yapısını </a:t>
            </a:r>
            <a:r>
              <a:rPr lang="tr-TR" sz="2800" b="1" i="0" dirty="0">
                <a:effectLst/>
                <a:latin typeface="inherit"/>
              </a:rPr>
              <a:t>başka bir</a:t>
            </a:r>
            <a:r>
              <a:rPr lang="tr-TR" sz="2800" b="0" i="0" dirty="0">
                <a:effectLst/>
                <a:latin typeface="-apple-system"/>
              </a:rPr>
              <a:t> interface tarafından türetebiliriz.</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6" name="Resim 5">
            <a:extLst>
              <a:ext uri="{FF2B5EF4-FFF2-40B4-BE49-F238E27FC236}">
                <a16:creationId xmlns:a16="http://schemas.microsoft.com/office/drawing/2014/main" id="{C44DE1DA-B818-F18F-5A1A-97739AD13581}"/>
              </a:ext>
            </a:extLst>
          </p:cNvPr>
          <p:cNvPicPr>
            <a:picLocks noChangeAspect="1"/>
          </p:cNvPicPr>
          <p:nvPr/>
        </p:nvPicPr>
        <p:blipFill>
          <a:blip r:embed="rId3"/>
          <a:stretch>
            <a:fillRect/>
          </a:stretch>
        </p:blipFill>
        <p:spPr>
          <a:xfrm>
            <a:off x="3490912" y="2737786"/>
            <a:ext cx="5210175" cy="2924175"/>
          </a:xfrm>
          <a:prstGeom prst="rect">
            <a:avLst/>
          </a:prstGeom>
        </p:spPr>
      </p:pic>
    </p:spTree>
    <p:extLst>
      <p:ext uri="{BB962C8B-B14F-4D97-AF65-F5344CB8AC3E}">
        <p14:creationId xmlns:p14="http://schemas.microsoft.com/office/powerpoint/2010/main" val="34186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en-US" b="1" dirty="0"/>
              <a:t>Interface</a:t>
            </a:r>
            <a:r>
              <a:rPr lang="tr-TR" b="1" dirty="0"/>
              <a:t>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12</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fontAlgn="base">
              <a:buFont typeface="Arial" panose="020B0604020202020204" pitchFamily="34" charset="0"/>
              <a:buChar char="•"/>
            </a:pPr>
            <a:r>
              <a:rPr lang="tr-TR" sz="2800" b="0" i="0" dirty="0">
                <a:effectLst/>
                <a:latin typeface="-apple-system"/>
              </a:rPr>
              <a:t>Interfaceler </a:t>
            </a:r>
            <a:r>
              <a:rPr lang="tr-TR" sz="2800" dirty="0">
                <a:solidFill>
                  <a:srgbClr val="27292B"/>
                </a:solidFill>
                <a:latin typeface="Lato" panose="020B0604020202020204" pitchFamily="34" charset="0"/>
              </a:rPr>
              <a:t>k</a:t>
            </a:r>
            <a:r>
              <a:rPr lang="tr-TR" sz="2800" b="0" i="0" dirty="0">
                <a:solidFill>
                  <a:srgbClr val="27292B"/>
                </a:solidFill>
                <a:effectLst/>
                <a:latin typeface="Lato" panose="020B0604020202020204" pitchFamily="34" charset="0"/>
              </a:rPr>
              <a:t>od içerisinde “</a:t>
            </a:r>
            <a:r>
              <a:rPr lang="tr-TR" sz="2800" b="1" i="0" dirty="0">
                <a:solidFill>
                  <a:srgbClr val="27292B"/>
                </a:solidFill>
                <a:effectLst/>
                <a:latin typeface="Lato" panose="020B0604020202020204" pitchFamily="34" charset="0"/>
              </a:rPr>
              <a:t>new</a:t>
            </a:r>
            <a:r>
              <a:rPr lang="tr-TR" sz="2800" b="0" i="0" dirty="0">
                <a:solidFill>
                  <a:srgbClr val="27292B"/>
                </a:solidFill>
                <a:effectLst/>
                <a:latin typeface="Lato" panose="020B0604020202020204" pitchFamily="34" charset="0"/>
              </a:rPr>
              <a:t>” anahtar sözcüğü ile </a:t>
            </a:r>
            <a:r>
              <a:rPr lang="tr-TR" sz="2800" b="1" i="0" dirty="0">
                <a:solidFill>
                  <a:srgbClr val="27292B"/>
                </a:solidFill>
                <a:effectLst/>
                <a:latin typeface="Lato" panose="020B0604020202020204" pitchFamily="34" charset="0"/>
              </a:rPr>
              <a:t>oluşturulamazlar</a:t>
            </a:r>
            <a:r>
              <a:rPr lang="tr-TR" sz="2800" b="0" i="0" dirty="0">
                <a:solidFill>
                  <a:srgbClr val="27292B"/>
                </a:solidFill>
                <a:effectLst/>
                <a:latin typeface="Lato" panose="020B0604020202020204" pitchFamily="34" charset="0"/>
              </a:rPr>
              <a:t>.</a:t>
            </a:r>
          </a:p>
          <a:p>
            <a:pPr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4" name="Resim 3">
            <a:extLst>
              <a:ext uri="{FF2B5EF4-FFF2-40B4-BE49-F238E27FC236}">
                <a16:creationId xmlns:a16="http://schemas.microsoft.com/office/drawing/2014/main" id="{6A9F05CE-20BD-725F-EC3B-2AE8D0BF0486}"/>
              </a:ext>
            </a:extLst>
          </p:cNvPr>
          <p:cNvPicPr>
            <a:picLocks noChangeAspect="1"/>
          </p:cNvPicPr>
          <p:nvPr/>
        </p:nvPicPr>
        <p:blipFill>
          <a:blip r:embed="rId3"/>
          <a:stretch>
            <a:fillRect/>
          </a:stretch>
        </p:blipFill>
        <p:spPr>
          <a:xfrm>
            <a:off x="3538306" y="3236049"/>
            <a:ext cx="4991100" cy="1628775"/>
          </a:xfrm>
          <a:prstGeom prst="rect">
            <a:avLst/>
          </a:prstGeom>
        </p:spPr>
      </p:pic>
    </p:spTree>
    <p:extLst>
      <p:ext uri="{BB962C8B-B14F-4D97-AF65-F5344CB8AC3E}">
        <p14:creationId xmlns:p14="http://schemas.microsoft.com/office/powerpoint/2010/main" val="226383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flipH="1">
            <a:off x="1651247" y="512461"/>
            <a:ext cx="9481351" cy="64044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168DBA"/>
              </a:buClr>
              <a:buSzPts val="3600"/>
              <a:buFont typeface="Century Gothic" panose="020B0502020202020204"/>
              <a:buNone/>
            </a:pPr>
            <a:r>
              <a:rPr lang="tr-TR" sz="4000" b="1" dirty="0"/>
              <a:t>İnterface Örneği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13</a:t>
            </a:fld>
            <a:endParaRPr lang="tr-TR"/>
          </a:p>
        </p:txBody>
      </p:sp>
      <p:sp>
        <p:nvSpPr>
          <p:cNvPr id="231" name="Google Shape;231;p7"/>
          <p:cNvSpPr txBox="1">
            <a:spLocks noGrp="1"/>
          </p:cNvSpPr>
          <p:nvPr>
            <p:ph type="body" idx="1"/>
          </p:nvPr>
        </p:nvSpPr>
        <p:spPr>
          <a:xfrm flipV="1">
            <a:off x="11059064" y="6857999"/>
            <a:ext cx="632590" cy="45719"/>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spcBef>
                <a:spcPts val="0"/>
              </a:spcBef>
              <a:spcAft>
                <a:spcPts val="0"/>
              </a:spcAft>
              <a:buSzPts val="1800"/>
              <a:buNone/>
            </a:pPr>
            <a:endParaRPr lang="tr-TR" sz="1800" dirty="0"/>
          </a:p>
        </p:txBody>
      </p:sp>
      <p:pic>
        <p:nvPicPr>
          <p:cNvPr id="1026" name="Picture 2">
            <a:extLst>
              <a:ext uri="{FF2B5EF4-FFF2-40B4-BE49-F238E27FC236}">
                <a16:creationId xmlns:a16="http://schemas.microsoft.com/office/drawing/2014/main" id="{22145F79-627B-1E2D-BDF1-97CE28100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049" y="1677972"/>
            <a:ext cx="4822125" cy="423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60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xfrm>
            <a:off x="1311579" y="56373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a:t>Yardımcı Kaynaklar</a:t>
            </a:r>
            <a:endParaRPr b="1"/>
          </a:p>
        </p:txBody>
      </p:sp>
      <p:sp>
        <p:nvSpPr>
          <p:cNvPr id="530" name="Google Shape;530;p45"/>
          <p:cNvSpPr txBox="1">
            <a:spLocks noGrp="1"/>
          </p:cNvSpPr>
          <p:nvPr>
            <p:ph type="body" idx="1"/>
          </p:nvPr>
        </p:nvSpPr>
        <p:spPr>
          <a:xfrm>
            <a:off x="2623717" y="1795596"/>
            <a:ext cx="8915400" cy="3777622"/>
          </a:xfrm>
          <a:prstGeom prst="rect">
            <a:avLst/>
          </a:prstGeom>
          <a:noFill/>
          <a:ln>
            <a:noFill/>
          </a:ln>
        </p:spPr>
        <p:txBody>
          <a:bodyPr spcFirstLastPara="1" wrap="square" lIns="91425" tIns="45700" rIns="91425" bIns="45700" anchor="t" anchorCtr="0">
            <a:normAutofit/>
          </a:bodyPr>
          <a:lstStyle/>
          <a:p>
            <a:pPr marL="342900" lvl="0" algn="l" rtl="0">
              <a:spcBef>
                <a:spcPts val="0"/>
              </a:spcBef>
              <a:spcAft>
                <a:spcPts val="0"/>
              </a:spcAft>
              <a:buSzPts val="1800"/>
              <a:buFont typeface="+mj-lt"/>
              <a:buAutoNum type="arabicPeriod"/>
            </a:pPr>
            <a:r>
              <a:rPr lang="tr-TR" b="1" dirty="0"/>
              <a:t>https://medium.com/</a:t>
            </a:r>
          </a:p>
          <a:p>
            <a:pPr marL="342900" lvl="0" algn="l" rtl="0">
              <a:spcBef>
                <a:spcPts val="0"/>
              </a:spcBef>
              <a:spcAft>
                <a:spcPts val="0"/>
              </a:spcAft>
              <a:buSzPts val="1800"/>
              <a:buFont typeface="+mj-lt"/>
              <a:buAutoNum type="arabicPeriod"/>
            </a:pPr>
            <a:r>
              <a:rPr lang="tr-TR" b="1" dirty="0"/>
              <a:t>https://emrecelen.com.tr/c-interface-nedir/</a:t>
            </a:r>
          </a:p>
          <a:p>
            <a:pPr marL="342900" lvl="0" algn="l" rtl="0">
              <a:spcBef>
                <a:spcPts val="0"/>
              </a:spcBef>
              <a:spcAft>
                <a:spcPts val="0"/>
              </a:spcAft>
              <a:buSzPts val="1800"/>
              <a:buFont typeface="+mj-lt"/>
              <a:buAutoNum type="arabicPeriod"/>
            </a:pPr>
            <a:r>
              <a:rPr lang="tr-TR" b="1" dirty="0"/>
              <a:t>https://www.tutorialsteacher.com/</a:t>
            </a:r>
          </a:p>
          <a:p>
            <a:pPr marL="342900" lvl="0" algn="l" rtl="0">
              <a:spcBef>
                <a:spcPts val="0"/>
              </a:spcBef>
              <a:spcAft>
                <a:spcPts val="0"/>
              </a:spcAft>
              <a:buSzPts val="1800"/>
              <a:buFont typeface="+mj-lt"/>
              <a:buAutoNum type="arabicPeriod"/>
            </a:pPr>
            <a:r>
              <a:rPr lang="tr-TR" b="1" dirty="0"/>
              <a:t>https://www.c-sharpcorner.com/</a:t>
            </a:r>
          </a:p>
          <a:p>
            <a:pPr marL="0" lvl="0" indent="0" algn="l" rtl="0">
              <a:spcBef>
                <a:spcPts val="0"/>
              </a:spcBef>
              <a:spcAft>
                <a:spcPts val="0"/>
              </a:spcAft>
              <a:buSzPts val="1800"/>
            </a:pPr>
            <a:endParaRPr lang="tr-TR" b="1" dirty="0"/>
          </a:p>
        </p:txBody>
      </p:sp>
      <p:sp>
        <p:nvSpPr>
          <p:cNvPr id="531" name="Google Shape;531;p4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14</a:t>
            </a:fld>
            <a:endParaRPr lang="tr-TR"/>
          </a:p>
        </p:txBody>
      </p:sp>
      <p:pic>
        <p:nvPicPr>
          <p:cNvPr id="532" name="Google Shape;532;p45" descr="Kurumsal Kimlik | Burdur Mehmet Akif Ersoy Üniversitesi"/>
          <p:cNvPicPr preferRelativeResize="0"/>
          <p:nvPr/>
        </p:nvPicPr>
        <p:blipFill rotWithShape="1">
          <a:blip r:embed="rId3"/>
          <a:srcRect l="10292" t="8690" r="10665" b="11290"/>
          <a:stretch>
            <a:fillRect/>
          </a:stretch>
        </p:blipFill>
        <p:spPr>
          <a:xfrm>
            <a:off x="10078311" y="102395"/>
            <a:ext cx="1992144" cy="685387"/>
          </a:xfrm>
          <a:prstGeom prst="rect">
            <a:avLst/>
          </a:prstGeom>
          <a:noFill/>
          <a:ln>
            <a:noFill/>
          </a:ln>
        </p:spPr>
      </p:pic>
      <p:pic>
        <p:nvPicPr>
          <p:cNvPr id="100" name="Picture 99"/>
          <p:cNvPicPr/>
          <p:nvPr/>
        </p:nvPicPr>
        <p:blipFill>
          <a:blip r:embed="rId4"/>
          <a:stretch>
            <a:fillRect/>
          </a:stretch>
        </p:blipFill>
        <p:spPr>
          <a:xfrm>
            <a:off x="9912350" y="5085080"/>
            <a:ext cx="1617345" cy="132143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6"/>
          <p:cNvSpPr/>
          <p:nvPr/>
        </p:nvSpPr>
        <p:spPr>
          <a:xfrm>
            <a:off x="5872293" y="4384127"/>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39" name="Google Shape;539;p46"/>
          <p:cNvSpPr txBox="1">
            <a:spLocks noGrp="1"/>
          </p:cNvSpPr>
          <p:nvPr>
            <p:ph type="ctrTitle"/>
          </p:nvPr>
        </p:nvSpPr>
        <p:spPr>
          <a:xfrm>
            <a:off x="2810311" y="2667969"/>
            <a:ext cx="7768206" cy="888718"/>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entury Gothic" panose="020B0502020202020204"/>
              <a:buNone/>
            </a:pPr>
            <a:r>
              <a:rPr lang="tr-TR" b="1" dirty="0">
                <a:solidFill>
                  <a:schemeClr val="dk1"/>
                </a:solidFill>
              </a:rPr>
              <a:t>İlginiz için teşekkürler…</a:t>
            </a:r>
            <a:endParaRPr b="1" dirty="0">
              <a:solidFill>
                <a:schemeClr val="dk1"/>
              </a:solidFill>
            </a:endParaRPr>
          </a:p>
        </p:txBody>
      </p:sp>
      <p:sp>
        <p:nvSpPr>
          <p:cNvPr id="540" name="Google Shape;540;p46"/>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15</a:t>
            </a:fld>
            <a:endParaRPr lang="tr-TR"/>
          </a:p>
        </p:txBody>
      </p:sp>
      <p:sp>
        <p:nvSpPr>
          <p:cNvPr id="541" name="Google Shape;541;p46"/>
          <p:cNvSpPr txBox="1"/>
          <p:nvPr/>
        </p:nvSpPr>
        <p:spPr>
          <a:xfrm>
            <a:off x="6251099" y="4600165"/>
            <a:ext cx="5499078" cy="201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Sinan Türk 2011404057</a:t>
            </a:r>
            <a:b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b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sinanturk759@gmail.com</a:t>
            </a:r>
          </a:p>
          <a:p>
            <a:pPr marL="0" marR="0" lvl="0" indent="0" algn="l" rtl="0">
              <a:spcBef>
                <a:spcPts val="0"/>
              </a:spcBef>
              <a:spcAft>
                <a:spcPts val="0"/>
              </a:spcAft>
              <a:buClr>
                <a:schemeClr val="accent1"/>
              </a:buClr>
              <a:buSzPts val="1600"/>
              <a:buFont typeface="Noto Sans Symbols"/>
              <a:buNone/>
            </a:pPr>
            <a:endParaRP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01/06/2022</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p>
          <a:p>
            <a:pPr marL="0" marR="0" lvl="0" indent="0" algn="l" rtl="0">
              <a:spcBef>
                <a:spcPts val="1000"/>
              </a:spcBef>
              <a:spcAft>
                <a:spcPts val="0"/>
              </a:spcAft>
              <a:buClr>
                <a:schemeClr val="accent1"/>
              </a:buClr>
              <a:buSzPts val="1600"/>
              <a:buFont typeface="Noto Sans Symbols"/>
              <a:buNone/>
            </a:pPr>
            <a:endPar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542" name="Google Shape;542;p46" descr="Kurumsal Kimlik | Burdur Mehmet Akif Ersoy Üniversitesi"/>
          <p:cNvPicPr preferRelativeResize="0"/>
          <p:nvPr/>
        </p:nvPicPr>
        <p:blipFill rotWithShape="1">
          <a:blip r:embed="rId3"/>
          <a:srcRect l="10292" t="8690" r="10665" b="11290"/>
          <a:stretch>
            <a:fillRect/>
          </a:stretch>
        </p:blipFill>
        <p:spPr>
          <a:xfrm>
            <a:off x="4732786" y="370695"/>
            <a:ext cx="1992144" cy="685387"/>
          </a:xfrm>
          <a:prstGeom prst="rect">
            <a:avLst/>
          </a:prstGeom>
          <a:noFill/>
          <a:ln>
            <a:noFill/>
          </a:ln>
        </p:spPr>
      </p:pic>
      <p:sp>
        <p:nvSpPr>
          <p:cNvPr id="543" name="Google Shape;543;p46"/>
          <p:cNvSpPr txBox="1"/>
          <p:nvPr/>
        </p:nvSpPr>
        <p:spPr>
          <a:xfrm>
            <a:off x="3575731" y="1214540"/>
            <a:ext cx="4427150" cy="941166"/>
          </a:xfrm>
          <a:prstGeom prst="rect">
            <a:avLst/>
          </a:prstGeom>
          <a:noFill/>
          <a:ln>
            <a:noFill/>
          </a:ln>
        </p:spPr>
        <p:txBody>
          <a:bodyPr spcFirstLastPara="1" wrap="square" lIns="91425" tIns="45700" rIns="91425" bIns="45700" anchor="t" anchorCtr="0">
            <a:normAutofit/>
          </a:bodyPr>
          <a:lstStyle/>
          <a:p>
            <a:pPr marL="0" indent="0" algn="ctr">
              <a:buClr>
                <a:schemeClr val="accent1"/>
              </a:buClr>
              <a:buSzPts val="1800"/>
              <a:buFont typeface="Noto Sans Symbols"/>
              <a:buNone/>
            </a:pPr>
            <a:r>
              <a:rPr lang="tr-TR" sz="1800" b="1">
                <a:solidFill>
                  <a:schemeClr val="accent3"/>
                </a:solidFill>
                <a:latin typeface="Century Gothic" panose="020B0502020202020204"/>
                <a:ea typeface="Century Gothic" panose="020B0502020202020204"/>
                <a:cs typeface="Century Gothic" panose="020B0502020202020204"/>
                <a:sym typeface="Century Gothic" panose="020B0502020202020204"/>
              </a:rPr>
              <a:t>Nesneye Yönelik Programlama</a:t>
            </a:r>
            <a:endParaRPr sz="1800" b="1">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45" name="Google Shape;545;p46"/>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400" b="1" u="sng" cap="none">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cap="none">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2" name="Picture 1"/>
          <p:cNvPicPr>
            <a:picLocks noChangeAspect="1"/>
          </p:cNvPicPr>
          <p:nvPr/>
        </p:nvPicPr>
        <p:blipFill>
          <a:blip r:embed="rId5"/>
          <a:srcRect l="10317" t="21650" r="10308" b="21650"/>
          <a:stretch>
            <a:fillRect/>
          </a:stretch>
        </p:blipFill>
        <p:spPr>
          <a:xfrm>
            <a:off x="839470" y="188595"/>
            <a:ext cx="1757045" cy="1255395"/>
          </a:xfrm>
          <a:prstGeom prst="rect">
            <a:avLst/>
          </a:prstGeom>
        </p:spPr>
      </p:pic>
      <p:pic>
        <p:nvPicPr>
          <p:cNvPr id="101" name="Picture 100"/>
          <p:cNvPicPr/>
          <p:nvPr/>
        </p:nvPicPr>
        <p:blipFill>
          <a:blip r:embed="rId6"/>
          <a:srcRect t="12652"/>
          <a:stretch>
            <a:fillRect/>
          </a:stretch>
        </p:blipFill>
        <p:spPr>
          <a:xfrm>
            <a:off x="8544560" y="106680"/>
            <a:ext cx="3563620" cy="2419985"/>
          </a:xfrm>
          <a:prstGeom prst="rect">
            <a:avLst/>
          </a:prstGeom>
          <a:noFill/>
          <a:ln w="9525">
            <a:noFill/>
          </a:ln>
        </p:spPr>
      </p:pic>
      <p:pic>
        <p:nvPicPr>
          <p:cNvPr id="100" name="Picture 99"/>
          <p:cNvPicPr/>
          <p:nvPr/>
        </p:nvPicPr>
        <p:blipFill>
          <a:blip r:embed="rId7"/>
          <a:stretch>
            <a:fillRect/>
          </a:stretch>
        </p:blipFill>
        <p:spPr>
          <a:xfrm>
            <a:off x="2596515" y="4437380"/>
            <a:ext cx="2240280" cy="191325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title"/>
          </p:nvPr>
        </p:nvSpPr>
        <p:spPr>
          <a:xfrm>
            <a:off x="1846898" y="548640"/>
            <a:ext cx="8915400" cy="5667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İÇİNDEKİLER</a:t>
            </a:r>
          </a:p>
        </p:txBody>
      </p:sp>
      <p:sp>
        <p:nvSpPr>
          <p:cNvPr id="205" name="Google Shape;205;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a:t>
            </a:fld>
            <a:endParaRPr lang="tr-TR" dirty="0"/>
          </a:p>
        </p:txBody>
      </p:sp>
      <p:sp>
        <p:nvSpPr>
          <p:cNvPr id="2" name="Text Placeholder 1"/>
          <p:cNvSpPr>
            <a:spLocks noGrp="1"/>
          </p:cNvSpPr>
          <p:nvPr>
            <p:ph type="body" idx="1"/>
          </p:nvPr>
        </p:nvSpPr>
        <p:spPr/>
        <p:txBody>
          <a:bodyPr/>
          <a:lstStyle/>
          <a:p>
            <a:endParaRPr lang="en-US" dirty="0"/>
          </a:p>
        </p:txBody>
      </p:sp>
      <p:sp>
        <p:nvSpPr>
          <p:cNvPr id="207" name="Google Shape;207;p4"/>
          <p:cNvSpPr txBox="1"/>
          <p:nvPr/>
        </p:nvSpPr>
        <p:spPr>
          <a:xfrm>
            <a:off x="1703925" y="1485535"/>
            <a:ext cx="8153400" cy="53340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nterface</a:t>
            </a: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(arayüz)</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Nedir?</a:t>
            </a:r>
          </a:p>
          <a:p>
            <a:pPr marL="342900" marR="0" lvl="0" indent="-342900" algn="just" rtl="0">
              <a:spcBef>
                <a:spcPts val="1000"/>
              </a:spcBef>
              <a:spcAft>
                <a:spcPts val="0"/>
              </a:spcAft>
              <a:buClr>
                <a:schemeClr val="accent1"/>
              </a:buClr>
              <a:buSzPct val="100000"/>
              <a:buFont typeface="Noto Sans Symbols"/>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nterface Neden </a:t>
            </a: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K</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ullanılır?</a:t>
            </a:r>
          </a:p>
          <a:p>
            <a:pPr marL="342900" marR="0" lvl="0" indent="-342900" algn="just" rtl="0">
              <a:spcBef>
                <a:spcPts val="1000"/>
              </a:spcBef>
              <a:spcAft>
                <a:spcPts val="0"/>
              </a:spcAft>
              <a:buClr>
                <a:schemeClr val="accent1"/>
              </a:buClr>
              <a:buSzPct val="100000"/>
              <a:buFont typeface="Noto Sans Symbols"/>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Interface Tanımlama</a:t>
            </a: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Interface Özellikleri</a:t>
            </a: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pPr>
            <a:r>
              <a:rPr lang="en-US"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I</a:t>
            </a:r>
            <a:r>
              <a:rPr lang="en-US"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nterface</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Örneği</a:t>
            </a: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Yardımcı Kaynaklar</a:t>
            </a:r>
          </a:p>
          <a:p>
            <a:pPr marL="342900" marR="0" lvl="0" indent="-236855" algn="just" rtl="0">
              <a:spcBef>
                <a:spcPts val="1000"/>
              </a:spcBef>
              <a:spcAft>
                <a:spcPts val="0"/>
              </a:spcAft>
              <a:buClr>
                <a:schemeClr val="accent1"/>
              </a:buClr>
              <a:buSzPct val="100000"/>
              <a:buFont typeface="Noto Sans Symbols"/>
              <a:buNone/>
            </a:pPr>
            <a:endParaRP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00" name="Picture Placeholder 99"/>
          <p:cNvPicPr>
            <a:picLocks noGrp="1" noChangeAspect="1"/>
          </p:cNvPicPr>
          <p:nvPr>
            <p:ph type="pic" idx="2"/>
          </p:nvPr>
        </p:nvPicPr>
        <p:blipFill>
          <a:blip r:embed="rId3"/>
          <a:stretch>
            <a:fillRect/>
          </a:stretch>
        </p:blipFill>
        <p:spPr>
          <a:xfrm>
            <a:off x="9552305" y="4364990"/>
            <a:ext cx="1932940" cy="193294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
          <p:cNvSpPr txBox="1">
            <a:spLocks noGrp="1"/>
          </p:cNvSpPr>
          <p:nvPr>
            <p:ph type="title"/>
          </p:nvPr>
        </p:nvSpPr>
        <p:spPr>
          <a:xfrm>
            <a:off x="1311579" y="551210"/>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İnterface(Arayüz) Nedir?</a:t>
            </a:r>
          </a:p>
        </p:txBody>
      </p:sp>
      <p:sp>
        <p:nvSpPr>
          <p:cNvPr id="213" name="Google Shape;213;p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a:t>
            </a:fld>
            <a:endParaRPr lang="tr-TR" dirty="0"/>
          </a:p>
        </p:txBody>
      </p:sp>
      <p:sp>
        <p:nvSpPr>
          <p:cNvPr id="215" name="Google Shape;215;p5"/>
          <p:cNvSpPr txBox="1">
            <a:spLocks noGrp="1"/>
          </p:cNvSpPr>
          <p:nvPr>
            <p:ph type="body" idx="1"/>
          </p:nvPr>
        </p:nvSpPr>
        <p:spPr>
          <a:xfrm>
            <a:off x="2166151" y="1772741"/>
            <a:ext cx="6933461" cy="4953000"/>
          </a:xfrm>
          <a:prstGeom prst="rect">
            <a:avLst/>
          </a:prstGeom>
          <a:noFill/>
          <a:ln>
            <a:noFill/>
          </a:ln>
        </p:spPr>
        <p:txBody>
          <a:bodyPr spcFirstLastPara="1" wrap="square" lIns="91425" tIns="45700" rIns="91425" bIns="45700" anchor="t" anchorCtr="0">
            <a:normAutofit/>
          </a:bodyPr>
          <a:lstStyle/>
          <a:p>
            <a:pPr marL="0" lvl="0" indent="0" rtl="0">
              <a:spcBef>
                <a:spcPts val="0"/>
              </a:spcBef>
              <a:spcAft>
                <a:spcPts val="0"/>
              </a:spcAft>
              <a:buSzPts val="1800"/>
              <a:buNone/>
            </a:pPr>
            <a:endParaRPr sz="2200" b="1" dirty="0"/>
          </a:p>
          <a:p>
            <a:pPr marL="342900" lvl="0" indent="-342900" rtl="0">
              <a:spcBef>
                <a:spcPts val="1000"/>
              </a:spcBef>
              <a:spcAft>
                <a:spcPts val="0"/>
              </a:spcAft>
              <a:buSzPts val="1800"/>
            </a:pPr>
            <a:r>
              <a:rPr lang="tr-TR" sz="2200" dirty="0"/>
              <a:t>	</a:t>
            </a:r>
            <a:r>
              <a:rPr lang="en-US" sz="2200" dirty="0"/>
              <a:t>Interface</a:t>
            </a:r>
            <a:r>
              <a:rPr lang="tr-TR" sz="2200" dirty="0"/>
              <a:t>, yapısı gereği diğer sınıflara yol gösterici, rehberlik yapmak için oluşturulan, kendisinden implement edilen bir sınıfa doldurulması zorunlu olan bazı özelliklerin aktarılmasını sağlayan bir kavramdır.</a:t>
            </a:r>
            <a:endParaRPr sz="2200" b="1" dirty="0"/>
          </a:p>
        </p:txBody>
      </p:sp>
      <p:pic>
        <p:nvPicPr>
          <p:cNvPr id="216" name="Google Shape;216;p5" descr="http://res.freestockphotos.biz/pictures/14/14296-illustration-of-an-open-book-pv.png"/>
          <p:cNvPicPr preferRelativeResize="0"/>
          <p:nvPr/>
        </p:nvPicPr>
        <p:blipFill rotWithShape="1">
          <a:blip r:embed="rId3"/>
          <a:srcRect/>
          <a:stretch>
            <a:fillRect/>
          </a:stretch>
        </p:blipFill>
        <p:spPr>
          <a:xfrm rot="-877219">
            <a:off x="9168456" y="554686"/>
            <a:ext cx="2587625" cy="2445000"/>
          </a:xfrm>
          <a:prstGeom prst="rect">
            <a:avLst/>
          </a:prstGeom>
          <a:noFill/>
          <a:ln>
            <a:noFill/>
          </a:ln>
        </p:spPr>
      </p:pic>
      <p:pic>
        <p:nvPicPr>
          <p:cNvPr id="100" name="Picture 99"/>
          <p:cNvPicPr/>
          <p:nvPr/>
        </p:nvPicPr>
        <p:blipFill>
          <a:blip r:embed="rId4"/>
          <a:stretch>
            <a:fillRect/>
          </a:stretch>
        </p:blipFill>
        <p:spPr>
          <a:xfrm>
            <a:off x="10128250" y="5156835"/>
            <a:ext cx="1535430" cy="114681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Neden Kullanılır?</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a:t>
            </a:fld>
            <a:endParaRPr lang="tr-TR" dirty="0"/>
          </a:p>
        </p:txBody>
      </p:sp>
      <p:sp>
        <p:nvSpPr>
          <p:cNvPr id="223" name="Google Shape;223;p6"/>
          <p:cNvSpPr txBox="1">
            <a:spLocks noGrp="1"/>
          </p:cNvSpPr>
          <p:nvPr>
            <p:ph type="body" idx="1"/>
          </p:nvPr>
        </p:nvSpPr>
        <p:spPr>
          <a:xfrm>
            <a:off x="1788167" y="1275271"/>
            <a:ext cx="7848600" cy="4953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pPr>
            <a:r>
              <a:rPr lang="tr-TR" sz="2200" b="0" i="0" dirty="0">
                <a:solidFill>
                  <a:srgbClr val="292929"/>
                </a:solidFill>
                <a:effectLst/>
                <a:latin typeface="charter"/>
              </a:rPr>
              <a:t> Interface dış dünyaya yapılacak hizmetleri söyler. Nasıl kullanılır kısmını alt sınıflar belirler. Kullanıcı hangi üst sınıf olduğunu bilmek zorunda kalmaz. Böylece esneklik ve sisteme kullanıcıları etkilemeden değişiklik yapmamızı sağlar. Servis sunucu ve sağlayıcı arasında bağımlılığı azaltır.</a:t>
            </a:r>
            <a:endParaRPr sz="22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Tanımlama </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a:t>
            </a:fld>
            <a:endParaRPr lang="tr-TR" dirty="0"/>
          </a:p>
        </p:txBody>
      </p:sp>
      <p:sp>
        <p:nvSpPr>
          <p:cNvPr id="223" name="Google Shape;223;p6"/>
          <p:cNvSpPr txBox="1">
            <a:spLocks noGrp="1"/>
          </p:cNvSpPr>
          <p:nvPr>
            <p:ph type="body" idx="1"/>
          </p:nvPr>
        </p:nvSpPr>
        <p:spPr>
          <a:xfrm>
            <a:off x="1788167" y="1275271"/>
            <a:ext cx="7848600" cy="4953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pPr>
            <a:r>
              <a:rPr lang="tr-TR" sz="1800" b="1" dirty="0"/>
              <a:t>C# dünyasında interfaceler de isimlendirme standartı interfacelerin başına büyük I harfi getirilir ve devamındaki kelimelerin ilk harfi Büyük diğer harfleri küçük olur(PascalCase)</a:t>
            </a:r>
            <a:endParaRPr sz="1800" b="1" dirty="0"/>
          </a:p>
        </p:txBody>
      </p:sp>
      <p:pic>
        <p:nvPicPr>
          <p:cNvPr id="3" name="Resim 2">
            <a:extLst>
              <a:ext uri="{FF2B5EF4-FFF2-40B4-BE49-F238E27FC236}">
                <a16:creationId xmlns:a16="http://schemas.microsoft.com/office/drawing/2014/main" id="{DB2DF148-BE9C-44FD-0EB9-6CA0D9AB4C28}"/>
              </a:ext>
            </a:extLst>
          </p:cNvPr>
          <p:cNvPicPr>
            <a:picLocks noChangeAspect="1"/>
          </p:cNvPicPr>
          <p:nvPr/>
        </p:nvPicPr>
        <p:blipFill>
          <a:blip r:embed="rId3"/>
          <a:stretch>
            <a:fillRect/>
          </a:stretch>
        </p:blipFill>
        <p:spPr>
          <a:xfrm>
            <a:off x="2555233" y="2929214"/>
            <a:ext cx="8136697" cy="2086669"/>
          </a:xfrm>
          <a:prstGeom prst="rect">
            <a:avLst/>
          </a:prstGeom>
        </p:spPr>
      </p:pic>
    </p:spTree>
    <p:extLst>
      <p:ext uri="{BB962C8B-B14F-4D97-AF65-F5344CB8AC3E}">
        <p14:creationId xmlns:p14="http://schemas.microsoft.com/office/powerpoint/2010/main" val="289315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6</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algn="l" fontAlgn="base">
              <a:buFont typeface="Arial" panose="020B0604020202020204" pitchFamily="34" charset="0"/>
              <a:buChar char="•"/>
            </a:pPr>
            <a:r>
              <a:rPr lang="tr-TR" sz="2800" b="0" i="0" dirty="0">
                <a:effectLst/>
                <a:latin typeface="-apple-system"/>
              </a:rPr>
              <a:t>Interface yapılarımızda oluşturduğumuz metotlar gövdesizdir. Bu yapısı ile </a:t>
            </a:r>
            <a:r>
              <a:rPr lang="tr-TR" sz="2800" b="1" i="0" dirty="0">
                <a:effectLst/>
                <a:latin typeface="inherit"/>
              </a:rPr>
              <a:t>abstract metotlara</a:t>
            </a:r>
            <a:r>
              <a:rPr lang="tr-TR" sz="2800" b="0" i="0" dirty="0">
                <a:effectLst/>
                <a:latin typeface="-apple-system"/>
              </a:rPr>
              <a:t> benzerlik gösterir.</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4" name="Resim 3">
            <a:extLst>
              <a:ext uri="{FF2B5EF4-FFF2-40B4-BE49-F238E27FC236}">
                <a16:creationId xmlns:a16="http://schemas.microsoft.com/office/drawing/2014/main" id="{C640023A-DFFB-8AE1-55BA-3F8E8631706A}"/>
              </a:ext>
            </a:extLst>
          </p:cNvPr>
          <p:cNvPicPr>
            <a:picLocks noChangeAspect="1"/>
          </p:cNvPicPr>
          <p:nvPr/>
        </p:nvPicPr>
        <p:blipFill>
          <a:blip r:embed="rId3"/>
          <a:stretch>
            <a:fillRect/>
          </a:stretch>
        </p:blipFill>
        <p:spPr>
          <a:xfrm>
            <a:off x="3947956" y="3429000"/>
            <a:ext cx="4296087" cy="1260675"/>
          </a:xfrm>
          <a:prstGeom prst="rect">
            <a:avLst/>
          </a:prstGeom>
        </p:spPr>
      </p:pic>
    </p:spTree>
    <p:extLst>
      <p:ext uri="{BB962C8B-B14F-4D97-AF65-F5344CB8AC3E}">
        <p14:creationId xmlns:p14="http://schemas.microsoft.com/office/powerpoint/2010/main" val="202727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Interface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7</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marL="0" indent="0">
              <a:spcBef>
                <a:spcPts val="0"/>
              </a:spcBef>
            </a:pPr>
            <a:r>
              <a:rPr lang="tr-TR" sz="2800" dirty="0"/>
              <a:t>*</a:t>
            </a:r>
            <a:r>
              <a:rPr lang="tr-TR" sz="2800" b="0" i="0" dirty="0">
                <a:effectLst/>
                <a:latin typeface="-apple-system"/>
              </a:rPr>
              <a:t>Bir sınıf birden fazla interface ile implement (çağırılabilir) edilebilir.</a:t>
            </a:r>
          </a:p>
          <a:p>
            <a:pPr marL="0" lvl="0" indent="0" algn="l" rtl="0">
              <a:spcBef>
                <a:spcPts val="0"/>
              </a:spcBef>
              <a:spcAft>
                <a:spcPts val="0"/>
              </a:spcAft>
              <a:buSzPts val="1800"/>
              <a:buNone/>
            </a:pPr>
            <a:endParaRPr lang="tr-TR" sz="1800" dirty="0"/>
          </a:p>
        </p:txBody>
      </p:sp>
      <p:pic>
        <p:nvPicPr>
          <p:cNvPr id="4" name="Resim 3">
            <a:extLst>
              <a:ext uri="{FF2B5EF4-FFF2-40B4-BE49-F238E27FC236}">
                <a16:creationId xmlns:a16="http://schemas.microsoft.com/office/drawing/2014/main" id="{2049CD8A-FD67-7418-F78D-08789B773B4D}"/>
              </a:ext>
            </a:extLst>
          </p:cNvPr>
          <p:cNvPicPr>
            <a:picLocks noChangeAspect="1"/>
          </p:cNvPicPr>
          <p:nvPr/>
        </p:nvPicPr>
        <p:blipFill>
          <a:blip r:embed="rId3"/>
          <a:stretch>
            <a:fillRect/>
          </a:stretch>
        </p:blipFill>
        <p:spPr>
          <a:xfrm>
            <a:off x="2980158" y="3236188"/>
            <a:ext cx="6410325" cy="2800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en-US" b="1" dirty="0"/>
              <a:t>Interface</a:t>
            </a:r>
            <a:r>
              <a:rPr lang="tr-TR" b="1" dirty="0"/>
              <a:t>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8</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fontAlgn="base">
              <a:buFont typeface="Arial" panose="020B0604020202020204" pitchFamily="34" charset="0"/>
              <a:buChar char="•"/>
            </a:pPr>
            <a:r>
              <a:rPr lang="tr-TR" sz="2800" b="0" i="0" dirty="0">
                <a:effectLst/>
                <a:latin typeface="-apple-system"/>
              </a:rPr>
              <a:t>Tanımladığımız </a:t>
            </a:r>
            <a:r>
              <a:rPr lang="en-US" sz="2800" b="0" i="0" dirty="0">
                <a:effectLst/>
                <a:latin typeface="-apple-system"/>
              </a:rPr>
              <a:t>Interface’i</a:t>
            </a:r>
            <a:r>
              <a:rPr lang="tr-TR" sz="2800" b="0" i="0" dirty="0">
                <a:effectLst/>
                <a:latin typeface="-apple-system"/>
              </a:rPr>
              <a:t>, birden fazla sınıf çağırarak kullanabilir.</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3" name="Resim 2">
            <a:extLst>
              <a:ext uri="{FF2B5EF4-FFF2-40B4-BE49-F238E27FC236}">
                <a16:creationId xmlns:a16="http://schemas.microsoft.com/office/drawing/2014/main" id="{24B02D6F-F62D-6D9D-961B-8B5A4418DFED}"/>
              </a:ext>
            </a:extLst>
          </p:cNvPr>
          <p:cNvPicPr>
            <a:picLocks noChangeAspect="1"/>
          </p:cNvPicPr>
          <p:nvPr/>
        </p:nvPicPr>
        <p:blipFill>
          <a:blip r:embed="rId3"/>
          <a:stretch>
            <a:fillRect/>
          </a:stretch>
        </p:blipFill>
        <p:spPr>
          <a:xfrm>
            <a:off x="3625696" y="2772560"/>
            <a:ext cx="4940608" cy="3503481"/>
          </a:xfrm>
          <a:prstGeom prst="rect">
            <a:avLst/>
          </a:prstGeom>
        </p:spPr>
      </p:pic>
    </p:spTree>
    <p:extLst>
      <p:ext uri="{BB962C8B-B14F-4D97-AF65-F5344CB8AC3E}">
        <p14:creationId xmlns:p14="http://schemas.microsoft.com/office/powerpoint/2010/main" val="3802705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en-US" b="1" dirty="0"/>
              <a:t>Interface</a:t>
            </a:r>
            <a:r>
              <a:rPr lang="tr-TR" b="1" dirty="0"/>
              <a:t> Özellikleri</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9</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dirty="0"/>
          </a:p>
          <a:p>
            <a:pPr algn="l" fontAlgn="base">
              <a:buFont typeface="Arial" panose="020B0604020202020204" pitchFamily="34" charset="0"/>
              <a:buChar char="•"/>
            </a:pPr>
            <a:r>
              <a:rPr lang="tr-TR" sz="2800" dirty="0"/>
              <a:t>*</a:t>
            </a:r>
            <a:r>
              <a:rPr lang="en-US" sz="2800" b="0" i="0" dirty="0">
                <a:effectLst/>
                <a:latin typeface="-apple-system"/>
              </a:rPr>
              <a:t>Interface</a:t>
            </a:r>
            <a:r>
              <a:rPr lang="tr-TR" sz="2800" b="0" i="0" dirty="0">
                <a:effectLst/>
                <a:latin typeface="-apple-system"/>
              </a:rPr>
              <a:t> yapılarımızda bulunan tüm özellikler </a:t>
            </a:r>
            <a:r>
              <a:rPr lang="en-US" sz="2800" b="1" i="0" dirty="0">
                <a:effectLst/>
                <a:latin typeface="inherit"/>
              </a:rPr>
              <a:t>public</a:t>
            </a:r>
            <a:r>
              <a:rPr lang="tr-TR" sz="2800" b="0" i="0" dirty="0">
                <a:effectLst/>
                <a:latin typeface="-apple-system"/>
              </a:rPr>
              <a:t> olarak kabul edilir. </a:t>
            </a:r>
          </a:p>
          <a:p>
            <a:pPr algn="l" fontAlgn="base">
              <a:buFont typeface="Arial" panose="020B0604020202020204" pitchFamily="34" charset="0"/>
              <a:buChar char="•"/>
            </a:pPr>
            <a:endParaRPr lang="tr-TR" sz="2800" b="0" i="0" dirty="0">
              <a:effectLst/>
              <a:latin typeface="-apple-system"/>
            </a:endParaRPr>
          </a:p>
          <a:p>
            <a:pPr algn="l" fontAlgn="base">
              <a:buFont typeface="Arial" panose="020B0604020202020204" pitchFamily="34" charset="0"/>
              <a:buChar char="•"/>
            </a:pPr>
            <a:endParaRPr lang="tr-TR" sz="2800" b="0" i="0" dirty="0">
              <a:effectLst/>
              <a:latin typeface="-apple-system"/>
            </a:endParaRPr>
          </a:p>
          <a:p>
            <a:pPr marL="0" lvl="0" indent="0" algn="l" rtl="0">
              <a:spcBef>
                <a:spcPts val="0"/>
              </a:spcBef>
              <a:spcAft>
                <a:spcPts val="0"/>
              </a:spcAft>
              <a:buSzPts val="1800"/>
              <a:buNone/>
            </a:pPr>
            <a:endParaRPr lang="tr-TR" sz="1800" dirty="0"/>
          </a:p>
        </p:txBody>
      </p:sp>
      <p:pic>
        <p:nvPicPr>
          <p:cNvPr id="6" name="Resim 5">
            <a:extLst>
              <a:ext uri="{FF2B5EF4-FFF2-40B4-BE49-F238E27FC236}">
                <a16:creationId xmlns:a16="http://schemas.microsoft.com/office/drawing/2014/main" id="{A830D99E-32C9-692C-7378-BA1D27E7A868}"/>
              </a:ext>
            </a:extLst>
          </p:cNvPr>
          <p:cNvPicPr>
            <a:picLocks noChangeAspect="1"/>
          </p:cNvPicPr>
          <p:nvPr/>
        </p:nvPicPr>
        <p:blipFill>
          <a:blip r:embed="rId3"/>
          <a:stretch>
            <a:fillRect/>
          </a:stretch>
        </p:blipFill>
        <p:spPr>
          <a:xfrm>
            <a:off x="3711198" y="3241967"/>
            <a:ext cx="4769603" cy="2419994"/>
          </a:xfrm>
          <a:prstGeom prst="rect">
            <a:avLst/>
          </a:prstGeom>
        </p:spPr>
      </p:pic>
    </p:spTree>
    <p:extLst>
      <p:ext uri="{BB962C8B-B14F-4D97-AF65-F5344CB8AC3E}">
        <p14:creationId xmlns:p14="http://schemas.microsoft.com/office/powerpoint/2010/main" val="165625521"/>
      </p:ext>
    </p:extLst>
  </p:cSld>
  <p:clrMapOvr>
    <a:masterClrMapping/>
  </p:clrMapOvr>
</p:sld>
</file>

<file path=ppt/theme/theme1.xml><?xml version="1.0" encoding="utf-8"?>
<a:theme xmlns:a="http://schemas.openxmlformats.org/drawingml/2006/main" name="Duman">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354</Words>
  <Application>Microsoft Office PowerPoint</Application>
  <PresentationFormat>Geniş ekran</PresentationFormat>
  <Paragraphs>79</Paragraphs>
  <Slides>15</Slides>
  <Notes>15</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15</vt:i4>
      </vt:variant>
    </vt:vector>
  </HeadingPairs>
  <TitlesOfParts>
    <vt:vector size="24" baseType="lpstr">
      <vt:lpstr>Century Gothic</vt:lpstr>
      <vt:lpstr>Arial</vt:lpstr>
      <vt:lpstr>charter</vt:lpstr>
      <vt:lpstr>-apple-system</vt:lpstr>
      <vt:lpstr>Noto Sans Symbols</vt:lpstr>
      <vt:lpstr>Calibri</vt:lpstr>
      <vt:lpstr>Lato</vt:lpstr>
      <vt:lpstr>inherit</vt:lpstr>
      <vt:lpstr>Duman</vt:lpstr>
      <vt:lpstr>  C#da arayüz (interface) kullanımı </vt:lpstr>
      <vt:lpstr>İÇİNDEKİLER</vt:lpstr>
      <vt:lpstr>İnterface(Arayüz) Nedir?</vt:lpstr>
      <vt:lpstr>Interface Neden Kullanılır?</vt:lpstr>
      <vt:lpstr>Interface Tanımlama </vt:lpstr>
      <vt:lpstr>Interface Özellikleri</vt:lpstr>
      <vt:lpstr>Interface Özellikleri</vt:lpstr>
      <vt:lpstr>Interface Özellikleri</vt:lpstr>
      <vt:lpstr>Interface Özellikleri</vt:lpstr>
      <vt:lpstr>Interface Özellikleri</vt:lpstr>
      <vt:lpstr>Interface Özellikleri</vt:lpstr>
      <vt:lpstr>Interface Özellikleri</vt:lpstr>
      <vt:lpstr>İnterface Örneği</vt:lpstr>
      <vt:lpstr>Yardımcı 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İşletim Sistemi Tarihçesi ve Temel Özellikleri</dc:title>
  <dc:creator>İsmail KIRBAŞ</dc:creator>
  <cp:lastModifiedBy>Sinan Türk</cp:lastModifiedBy>
  <cp:revision>16</cp:revision>
  <dcterms:created xsi:type="dcterms:W3CDTF">2022-05-25T15:13:00Z</dcterms:created>
  <dcterms:modified xsi:type="dcterms:W3CDTF">2022-06-16T23:06:27Z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660633C715944B9B8F41557CB4248DBB</vt:lpwstr>
  </property>
  <property fmtid="{D5CDD505-2E9C-101B-9397-08002B2CF9AE}" pid="3" name="KSOProductBuildVer">
    <vt:lpwstr>1033-11.2.0.11130</vt:lpwstr>
  </property>
</Properties>
</file>